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58" r:id="rId3"/>
    <p:sldId id="259" r:id="rId4"/>
    <p:sldId id="263" r:id="rId5"/>
    <p:sldId id="291" r:id="rId6"/>
    <p:sldId id="265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278" r:id="rId32"/>
    <p:sldId id="309" r:id="rId33"/>
    <p:sldId id="296" r:id="rId34"/>
    <p:sldId id="326" r:id="rId35"/>
    <p:sldId id="327" r:id="rId36"/>
    <p:sldId id="328" r:id="rId37"/>
    <p:sldId id="329" r:id="rId38"/>
    <p:sldId id="325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12" r:id="rId49"/>
    <p:sldId id="313" r:id="rId50"/>
    <p:sldId id="314" r:id="rId51"/>
    <p:sldId id="315" r:id="rId52"/>
    <p:sldId id="324" r:id="rId53"/>
    <p:sldId id="316" r:id="rId54"/>
    <p:sldId id="311" r:id="rId55"/>
    <p:sldId id="317" r:id="rId56"/>
    <p:sldId id="319" r:id="rId57"/>
    <p:sldId id="320" r:id="rId58"/>
    <p:sldId id="322" r:id="rId59"/>
    <p:sldId id="321" r:id="rId60"/>
    <p:sldId id="323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726" y="1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2FF1D2-81F5-4E94-A8D9-D191BDC93867}" type="doc">
      <dgm:prSet loTypeId="urn:microsoft.com/office/officeart/2005/8/layout/cycle6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0A200F8-7333-4D79-8574-8DED3181B4A3}">
      <dgm:prSet phldrT="[텍스트]"/>
      <dgm:spPr/>
      <dgm:t>
        <a:bodyPr/>
        <a:lstStyle/>
        <a:p>
          <a:pPr latinLnBrk="1"/>
          <a:r>
            <a:rPr lang="ko-KR" altLang="en-US" b="1" dirty="0" smtClean="0"/>
            <a:t>각종 센서</a:t>
          </a:r>
          <a:endParaRPr lang="ko-KR" altLang="en-US" b="1" dirty="0"/>
        </a:p>
      </dgm:t>
    </dgm:pt>
    <dgm:pt modelId="{397EEBF8-FF8E-4889-B90C-94C38AEA6EFE}" type="parTrans" cxnId="{74CB5668-8C3C-469F-BCD3-78A9A46ED019}">
      <dgm:prSet/>
      <dgm:spPr/>
      <dgm:t>
        <a:bodyPr/>
        <a:lstStyle/>
        <a:p>
          <a:pPr latinLnBrk="1"/>
          <a:endParaRPr lang="ko-KR" altLang="en-US"/>
        </a:p>
      </dgm:t>
    </dgm:pt>
    <dgm:pt modelId="{1EAF44A8-DC41-481F-AAC1-3DF0BB8507D8}" type="sibTrans" cxnId="{74CB5668-8C3C-469F-BCD3-78A9A46ED019}">
      <dgm:prSet/>
      <dgm:spPr/>
      <dgm:t>
        <a:bodyPr/>
        <a:lstStyle/>
        <a:p>
          <a:pPr latinLnBrk="1"/>
          <a:endParaRPr lang="ko-KR" altLang="en-US"/>
        </a:p>
      </dgm:t>
    </dgm:pt>
    <dgm:pt modelId="{206BB7CF-28BB-4C9B-89BB-638DBA416A42}">
      <dgm:prSet phldrT="[텍스트]"/>
      <dgm:spPr/>
      <dgm:t>
        <a:bodyPr/>
        <a:lstStyle/>
        <a:p>
          <a:pPr latinLnBrk="1"/>
          <a:r>
            <a:rPr lang="ko-KR" altLang="en-US" b="1" dirty="0" smtClean="0"/>
            <a:t>식물용 </a:t>
          </a:r>
          <a:r>
            <a:rPr lang="en-US" altLang="ko-KR" b="1" dirty="0" smtClean="0"/>
            <a:t>LED</a:t>
          </a:r>
          <a:endParaRPr lang="ko-KR" altLang="en-US" b="1" dirty="0"/>
        </a:p>
      </dgm:t>
    </dgm:pt>
    <dgm:pt modelId="{5B9B3AD3-08BA-4E90-AAD6-5F6A6A2F4DB4}" type="parTrans" cxnId="{7EEB69D2-1B87-4695-9F7A-6AA44C812658}">
      <dgm:prSet/>
      <dgm:spPr/>
      <dgm:t>
        <a:bodyPr/>
        <a:lstStyle/>
        <a:p>
          <a:pPr latinLnBrk="1"/>
          <a:endParaRPr lang="ko-KR" altLang="en-US"/>
        </a:p>
      </dgm:t>
    </dgm:pt>
    <dgm:pt modelId="{FDB47CD5-73BD-4A3B-8C23-A2BF56B7DB6F}" type="sibTrans" cxnId="{7EEB69D2-1B87-4695-9F7A-6AA44C812658}">
      <dgm:prSet/>
      <dgm:spPr/>
      <dgm:t>
        <a:bodyPr/>
        <a:lstStyle/>
        <a:p>
          <a:pPr latinLnBrk="1"/>
          <a:endParaRPr lang="ko-KR" altLang="en-US"/>
        </a:p>
      </dgm:t>
    </dgm:pt>
    <dgm:pt modelId="{FCB46CD6-9D19-4A0E-BB5A-8DC1502C7930}">
      <dgm:prSet phldrT="[텍스트]"/>
      <dgm:spPr/>
      <dgm:t>
        <a:bodyPr/>
        <a:lstStyle/>
        <a:p>
          <a:pPr latinLnBrk="1"/>
          <a:r>
            <a:rPr lang="ko-KR" altLang="en-US" b="1" dirty="0" err="1" smtClean="0"/>
            <a:t>스마트폰</a:t>
          </a:r>
          <a:endParaRPr lang="ko-KR" altLang="en-US" b="1" dirty="0"/>
        </a:p>
      </dgm:t>
    </dgm:pt>
    <dgm:pt modelId="{5FC0D5BE-5ADC-44BE-A2A3-909D4F028C24}" type="parTrans" cxnId="{A4839DE9-CA58-4B82-9B6A-2EE6B6D7B7B1}">
      <dgm:prSet/>
      <dgm:spPr/>
      <dgm:t>
        <a:bodyPr/>
        <a:lstStyle/>
        <a:p>
          <a:pPr latinLnBrk="1"/>
          <a:endParaRPr lang="ko-KR" altLang="en-US"/>
        </a:p>
      </dgm:t>
    </dgm:pt>
    <dgm:pt modelId="{A57A9E6C-B661-4645-A4C6-3F60DDA202CA}" type="sibTrans" cxnId="{A4839DE9-CA58-4B82-9B6A-2EE6B6D7B7B1}">
      <dgm:prSet/>
      <dgm:spPr/>
      <dgm:t>
        <a:bodyPr/>
        <a:lstStyle/>
        <a:p>
          <a:pPr latinLnBrk="1"/>
          <a:endParaRPr lang="ko-KR" altLang="en-US"/>
        </a:p>
      </dgm:t>
    </dgm:pt>
    <dgm:pt modelId="{77192E74-0EDB-4412-B4EA-5522C61ADB73}">
      <dgm:prSet phldrT="[텍스트]"/>
      <dgm:spPr/>
      <dgm:t>
        <a:bodyPr/>
        <a:lstStyle/>
        <a:p>
          <a:pPr latinLnBrk="1"/>
          <a:r>
            <a:rPr lang="ko-KR" altLang="en-US" b="1" dirty="0" smtClean="0"/>
            <a:t>컨트롤러</a:t>
          </a:r>
          <a:endParaRPr lang="en-US" altLang="ko-KR" b="1" dirty="0" smtClean="0"/>
        </a:p>
        <a:p>
          <a:pPr latinLnBrk="1"/>
          <a:r>
            <a:rPr lang="en-US" altLang="ko-KR" b="1" dirty="0" smtClean="0"/>
            <a:t>(</a:t>
          </a:r>
          <a:r>
            <a:rPr lang="ko-KR" altLang="en-US" b="1" dirty="0" err="1" smtClean="0"/>
            <a:t>아두이노보드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8FE499AD-4DCB-4861-B68B-62EA02D165A3}" type="parTrans" cxnId="{5844278C-7476-42CB-A7DF-3FEC081B08BD}">
      <dgm:prSet/>
      <dgm:spPr/>
      <dgm:t>
        <a:bodyPr/>
        <a:lstStyle/>
        <a:p>
          <a:pPr latinLnBrk="1"/>
          <a:endParaRPr lang="ko-KR" altLang="en-US"/>
        </a:p>
      </dgm:t>
    </dgm:pt>
    <dgm:pt modelId="{59500CFA-A35A-440F-8F80-1C6983DAA5F9}" type="sibTrans" cxnId="{5844278C-7476-42CB-A7DF-3FEC081B08BD}">
      <dgm:prSet/>
      <dgm:spPr/>
      <dgm:t>
        <a:bodyPr/>
        <a:lstStyle/>
        <a:p>
          <a:pPr latinLnBrk="1"/>
          <a:endParaRPr lang="ko-KR" altLang="en-US"/>
        </a:p>
      </dgm:t>
    </dgm:pt>
    <dgm:pt modelId="{FF52D96E-9181-48F1-B955-E9014A34D464}">
      <dgm:prSet phldrT="[텍스트]"/>
      <dgm:spPr/>
      <dgm:t>
        <a:bodyPr/>
        <a:lstStyle/>
        <a:p>
          <a:pPr latinLnBrk="1"/>
          <a:r>
            <a:rPr lang="ko-KR" altLang="en-US" b="1" dirty="0" smtClean="0"/>
            <a:t>워터펌프</a:t>
          </a:r>
          <a:endParaRPr lang="ko-KR" altLang="en-US" b="1" dirty="0"/>
        </a:p>
      </dgm:t>
    </dgm:pt>
    <dgm:pt modelId="{F4807270-E467-4FA0-9045-C3DC25323EB5}" type="parTrans" cxnId="{47B49DA2-4732-422A-B5E9-84AAA541A435}">
      <dgm:prSet/>
      <dgm:spPr/>
      <dgm:t>
        <a:bodyPr/>
        <a:lstStyle/>
        <a:p>
          <a:pPr latinLnBrk="1"/>
          <a:endParaRPr lang="ko-KR" altLang="en-US"/>
        </a:p>
      </dgm:t>
    </dgm:pt>
    <dgm:pt modelId="{58CFEAC9-1D8D-4122-AE9D-B5180DDB4216}" type="sibTrans" cxnId="{47B49DA2-4732-422A-B5E9-84AAA541A435}">
      <dgm:prSet/>
      <dgm:spPr/>
      <dgm:t>
        <a:bodyPr/>
        <a:lstStyle/>
        <a:p>
          <a:pPr latinLnBrk="1"/>
          <a:endParaRPr lang="ko-KR" altLang="en-US"/>
        </a:p>
      </dgm:t>
    </dgm:pt>
    <dgm:pt modelId="{861DB517-BA26-4968-BF37-4A4A9857547B}" type="pres">
      <dgm:prSet presAssocID="{802FF1D2-81F5-4E94-A8D9-D191BDC938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A4BE73-E2C3-4714-AC80-0C4D53A5C38B}" type="pres">
      <dgm:prSet presAssocID="{B0A200F8-7333-4D79-8574-8DED3181B4A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5176C5-C5DF-4327-8A3A-FE5BA750F338}" type="pres">
      <dgm:prSet presAssocID="{B0A200F8-7333-4D79-8574-8DED3181B4A3}" presName="spNode" presStyleCnt="0"/>
      <dgm:spPr/>
    </dgm:pt>
    <dgm:pt modelId="{FB268BF2-092A-4F0C-998D-B0F304DBE22D}" type="pres">
      <dgm:prSet presAssocID="{1EAF44A8-DC41-481F-AAC1-3DF0BB8507D8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048966C7-7EA2-45BF-8330-DCB46048293B}" type="pres">
      <dgm:prSet presAssocID="{206BB7CF-28BB-4C9B-89BB-638DBA416A4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3DD573-3536-4995-9B05-F2D22051CB18}" type="pres">
      <dgm:prSet presAssocID="{206BB7CF-28BB-4C9B-89BB-638DBA416A42}" presName="spNode" presStyleCnt="0"/>
      <dgm:spPr/>
    </dgm:pt>
    <dgm:pt modelId="{5286AA4B-348E-4C40-93B2-8C9610A8499A}" type="pres">
      <dgm:prSet presAssocID="{FDB47CD5-73BD-4A3B-8C23-A2BF56B7DB6F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FC1B7CC-040A-48B8-BD58-1D078C93DF54}" type="pres">
      <dgm:prSet presAssocID="{FCB46CD6-9D19-4A0E-BB5A-8DC1502C793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3749B2-4D8D-404D-B2F8-AAF7E880CC55}" type="pres">
      <dgm:prSet presAssocID="{FCB46CD6-9D19-4A0E-BB5A-8DC1502C7930}" presName="spNode" presStyleCnt="0"/>
      <dgm:spPr/>
    </dgm:pt>
    <dgm:pt modelId="{75E88B4F-CE41-4ACC-8C3C-96193F318A6A}" type="pres">
      <dgm:prSet presAssocID="{A57A9E6C-B661-4645-A4C6-3F60DDA202CA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BAC709E-2B81-45A1-80A6-0BDE6138D52B}" type="pres">
      <dgm:prSet presAssocID="{77192E74-0EDB-4412-B4EA-5522C61ADB7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016C09-22A0-4358-B3F7-93A4C3DCB5AD}" type="pres">
      <dgm:prSet presAssocID="{77192E74-0EDB-4412-B4EA-5522C61ADB73}" presName="spNode" presStyleCnt="0"/>
      <dgm:spPr/>
    </dgm:pt>
    <dgm:pt modelId="{DF362B8A-6E46-43F3-8741-926CEBAB0588}" type="pres">
      <dgm:prSet presAssocID="{59500CFA-A35A-440F-8F80-1C6983DAA5F9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AB137A65-3B1C-4980-87BC-B95BEF599CE8}" type="pres">
      <dgm:prSet presAssocID="{FF52D96E-9181-48F1-B955-E9014A34D46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05C42A-B49E-488F-A187-25D90274218D}" type="pres">
      <dgm:prSet presAssocID="{FF52D96E-9181-48F1-B955-E9014A34D464}" presName="spNode" presStyleCnt="0"/>
      <dgm:spPr/>
    </dgm:pt>
    <dgm:pt modelId="{C4E309CD-9ED8-4238-A9A4-65E20EA39559}" type="pres">
      <dgm:prSet presAssocID="{58CFEAC9-1D8D-4122-AE9D-B5180DDB4216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74CB5668-8C3C-469F-BCD3-78A9A46ED019}" srcId="{802FF1D2-81F5-4E94-A8D9-D191BDC93867}" destId="{B0A200F8-7333-4D79-8574-8DED3181B4A3}" srcOrd="0" destOrd="0" parTransId="{397EEBF8-FF8E-4889-B90C-94C38AEA6EFE}" sibTransId="{1EAF44A8-DC41-481F-AAC1-3DF0BB8507D8}"/>
    <dgm:cxn modelId="{2E082423-CC97-4074-8AEF-BB428BAFF9BC}" type="presOf" srcId="{206BB7CF-28BB-4C9B-89BB-638DBA416A42}" destId="{048966C7-7EA2-45BF-8330-DCB46048293B}" srcOrd="0" destOrd="0" presId="urn:microsoft.com/office/officeart/2005/8/layout/cycle6"/>
    <dgm:cxn modelId="{F53BBD9C-39EA-4338-9C7D-D2557452C06B}" type="presOf" srcId="{59500CFA-A35A-440F-8F80-1C6983DAA5F9}" destId="{DF362B8A-6E46-43F3-8741-926CEBAB0588}" srcOrd="0" destOrd="0" presId="urn:microsoft.com/office/officeart/2005/8/layout/cycle6"/>
    <dgm:cxn modelId="{A4839DE9-CA58-4B82-9B6A-2EE6B6D7B7B1}" srcId="{802FF1D2-81F5-4E94-A8D9-D191BDC93867}" destId="{FCB46CD6-9D19-4A0E-BB5A-8DC1502C7930}" srcOrd="2" destOrd="0" parTransId="{5FC0D5BE-5ADC-44BE-A2A3-909D4F028C24}" sibTransId="{A57A9E6C-B661-4645-A4C6-3F60DDA202CA}"/>
    <dgm:cxn modelId="{7EEB69D2-1B87-4695-9F7A-6AA44C812658}" srcId="{802FF1D2-81F5-4E94-A8D9-D191BDC93867}" destId="{206BB7CF-28BB-4C9B-89BB-638DBA416A42}" srcOrd="1" destOrd="0" parTransId="{5B9B3AD3-08BA-4E90-AAD6-5F6A6A2F4DB4}" sibTransId="{FDB47CD5-73BD-4A3B-8C23-A2BF56B7DB6F}"/>
    <dgm:cxn modelId="{21DD842B-C363-43F1-B2D4-AAF0B7061049}" type="presOf" srcId="{58CFEAC9-1D8D-4122-AE9D-B5180DDB4216}" destId="{C4E309CD-9ED8-4238-A9A4-65E20EA39559}" srcOrd="0" destOrd="0" presId="urn:microsoft.com/office/officeart/2005/8/layout/cycle6"/>
    <dgm:cxn modelId="{7043E6F0-668F-4F2D-8E15-A05F73B8FF0C}" type="presOf" srcId="{77192E74-0EDB-4412-B4EA-5522C61ADB73}" destId="{CBAC709E-2B81-45A1-80A6-0BDE6138D52B}" srcOrd="0" destOrd="0" presId="urn:microsoft.com/office/officeart/2005/8/layout/cycle6"/>
    <dgm:cxn modelId="{5844278C-7476-42CB-A7DF-3FEC081B08BD}" srcId="{802FF1D2-81F5-4E94-A8D9-D191BDC93867}" destId="{77192E74-0EDB-4412-B4EA-5522C61ADB73}" srcOrd="3" destOrd="0" parTransId="{8FE499AD-4DCB-4861-B68B-62EA02D165A3}" sibTransId="{59500CFA-A35A-440F-8F80-1C6983DAA5F9}"/>
    <dgm:cxn modelId="{7BD47893-BDE9-402F-991A-B7952E89E5CE}" type="presOf" srcId="{B0A200F8-7333-4D79-8574-8DED3181B4A3}" destId="{82A4BE73-E2C3-4714-AC80-0C4D53A5C38B}" srcOrd="0" destOrd="0" presId="urn:microsoft.com/office/officeart/2005/8/layout/cycle6"/>
    <dgm:cxn modelId="{7DB376B9-CF31-4A13-A7BD-1ED07829EFD1}" type="presOf" srcId="{FF52D96E-9181-48F1-B955-E9014A34D464}" destId="{AB137A65-3B1C-4980-87BC-B95BEF599CE8}" srcOrd="0" destOrd="0" presId="urn:microsoft.com/office/officeart/2005/8/layout/cycle6"/>
    <dgm:cxn modelId="{88064E83-3C5A-476C-A8C3-7CFDBC34941C}" type="presOf" srcId="{FCB46CD6-9D19-4A0E-BB5A-8DC1502C7930}" destId="{DFC1B7CC-040A-48B8-BD58-1D078C93DF54}" srcOrd="0" destOrd="0" presId="urn:microsoft.com/office/officeart/2005/8/layout/cycle6"/>
    <dgm:cxn modelId="{659F4D3A-7889-4A94-B34D-6AFA116DB1DF}" type="presOf" srcId="{FDB47CD5-73BD-4A3B-8C23-A2BF56B7DB6F}" destId="{5286AA4B-348E-4C40-93B2-8C9610A8499A}" srcOrd="0" destOrd="0" presId="urn:microsoft.com/office/officeart/2005/8/layout/cycle6"/>
    <dgm:cxn modelId="{1E4BAAF9-485D-48CF-A768-B2BC93A29441}" type="presOf" srcId="{A57A9E6C-B661-4645-A4C6-3F60DDA202CA}" destId="{75E88B4F-CE41-4ACC-8C3C-96193F318A6A}" srcOrd="0" destOrd="0" presId="urn:microsoft.com/office/officeart/2005/8/layout/cycle6"/>
    <dgm:cxn modelId="{DFBEC92F-D168-4B02-B258-44C661C40700}" type="presOf" srcId="{1EAF44A8-DC41-481F-AAC1-3DF0BB8507D8}" destId="{FB268BF2-092A-4F0C-998D-B0F304DBE22D}" srcOrd="0" destOrd="0" presId="urn:microsoft.com/office/officeart/2005/8/layout/cycle6"/>
    <dgm:cxn modelId="{47B49DA2-4732-422A-B5E9-84AAA541A435}" srcId="{802FF1D2-81F5-4E94-A8D9-D191BDC93867}" destId="{FF52D96E-9181-48F1-B955-E9014A34D464}" srcOrd="4" destOrd="0" parTransId="{F4807270-E467-4FA0-9045-C3DC25323EB5}" sibTransId="{58CFEAC9-1D8D-4122-AE9D-B5180DDB4216}"/>
    <dgm:cxn modelId="{6D8F2E83-118E-4362-B2D0-FC33E5942895}" type="presOf" srcId="{802FF1D2-81F5-4E94-A8D9-D191BDC93867}" destId="{861DB517-BA26-4968-BF37-4A4A9857547B}" srcOrd="0" destOrd="0" presId="urn:microsoft.com/office/officeart/2005/8/layout/cycle6"/>
    <dgm:cxn modelId="{407E5FE2-A990-4745-85B6-1483A9F88829}" type="presParOf" srcId="{861DB517-BA26-4968-BF37-4A4A9857547B}" destId="{82A4BE73-E2C3-4714-AC80-0C4D53A5C38B}" srcOrd="0" destOrd="0" presId="urn:microsoft.com/office/officeart/2005/8/layout/cycle6"/>
    <dgm:cxn modelId="{5DE32D83-5507-4C03-B070-606D084FECDB}" type="presParOf" srcId="{861DB517-BA26-4968-BF37-4A4A9857547B}" destId="{DF5176C5-C5DF-4327-8A3A-FE5BA750F338}" srcOrd="1" destOrd="0" presId="urn:microsoft.com/office/officeart/2005/8/layout/cycle6"/>
    <dgm:cxn modelId="{B04D090F-18A2-42CE-8F38-011CFAFF6E5D}" type="presParOf" srcId="{861DB517-BA26-4968-BF37-4A4A9857547B}" destId="{FB268BF2-092A-4F0C-998D-B0F304DBE22D}" srcOrd="2" destOrd="0" presId="urn:microsoft.com/office/officeart/2005/8/layout/cycle6"/>
    <dgm:cxn modelId="{6C983B79-D7B3-419E-8DD8-1051F76E474A}" type="presParOf" srcId="{861DB517-BA26-4968-BF37-4A4A9857547B}" destId="{048966C7-7EA2-45BF-8330-DCB46048293B}" srcOrd="3" destOrd="0" presId="urn:microsoft.com/office/officeart/2005/8/layout/cycle6"/>
    <dgm:cxn modelId="{468157E7-1A5E-4B87-859F-CD0741387985}" type="presParOf" srcId="{861DB517-BA26-4968-BF37-4A4A9857547B}" destId="{823DD573-3536-4995-9B05-F2D22051CB18}" srcOrd="4" destOrd="0" presId="urn:microsoft.com/office/officeart/2005/8/layout/cycle6"/>
    <dgm:cxn modelId="{F56D5B67-4D93-4C7A-919A-1A68CCCBB817}" type="presParOf" srcId="{861DB517-BA26-4968-BF37-4A4A9857547B}" destId="{5286AA4B-348E-4C40-93B2-8C9610A8499A}" srcOrd="5" destOrd="0" presId="urn:microsoft.com/office/officeart/2005/8/layout/cycle6"/>
    <dgm:cxn modelId="{BF7C4FA4-C7DC-45F9-B1D7-F3C4C95EFCC2}" type="presParOf" srcId="{861DB517-BA26-4968-BF37-4A4A9857547B}" destId="{DFC1B7CC-040A-48B8-BD58-1D078C93DF54}" srcOrd="6" destOrd="0" presId="urn:microsoft.com/office/officeart/2005/8/layout/cycle6"/>
    <dgm:cxn modelId="{B58E7EB7-2F77-440D-AC72-3A1C8288711C}" type="presParOf" srcId="{861DB517-BA26-4968-BF37-4A4A9857547B}" destId="{AC3749B2-4D8D-404D-B2F8-AAF7E880CC55}" srcOrd="7" destOrd="0" presId="urn:microsoft.com/office/officeart/2005/8/layout/cycle6"/>
    <dgm:cxn modelId="{34F7FB28-E0CF-4AD2-B682-A77109C5B1C5}" type="presParOf" srcId="{861DB517-BA26-4968-BF37-4A4A9857547B}" destId="{75E88B4F-CE41-4ACC-8C3C-96193F318A6A}" srcOrd="8" destOrd="0" presId="urn:microsoft.com/office/officeart/2005/8/layout/cycle6"/>
    <dgm:cxn modelId="{46236A23-C6EF-445F-9251-E18DE377CB2A}" type="presParOf" srcId="{861DB517-BA26-4968-BF37-4A4A9857547B}" destId="{CBAC709E-2B81-45A1-80A6-0BDE6138D52B}" srcOrd="9" destOrd="0" presId="urn:microsoft.com/office/officeart/2005/8/layout/cycle6"/>
    <dgm:cxn modelId="{D2B5860A-D9F4-416D-B42B-70F0B017165A}" type="presParOf" srcId="{861DB517-BA26-4968-BF37-4A4A9857547B}" destId="{DE016C09-22A0-4358-B3F7-93A4C3DCB5AD}" srcOrd="10" destOrd="0" presId="urn:microsoft.com/office/officeart/2005/8/layout/cycle6"/>
    <dgm:cxn modelId="{6046E6AF-43BC-44F6-A844-5AD4359A93C0}" type="presParOf" srcId="{861DB517-BA26-4968-BF37-4A4A9857547B}" destId="{DF362B8A-6E46-43F3-8741-926CEBAB0588}" srcOrd="11" destOrd="0" presId="urn:microsoft.com/office/officeart/2005/8/layout/cycle6"/>
    <dgm:cxn modelId="{B1A7053F-E2BC-46F5-A3F0-9095C8FDDA45}" type="presParOf" srcId="{861DB517-BA26-4968-BF37-4A4A9857547B}" destId="{AB137A65-3B1C-4980-87BC-B95BEF599CE8}" srcOrd="12" destOrd="0" presId="urn:microsoft.com/office/officeart/2005/8/layout/cycle6"/>
    <dgm:cxn modelId="{40FA94BA-03C8-4ABB-A4C6-029A811BAD84}" type="presParOf" srcId="{861DB517-BA26-4968-BF37-4A4A9857547B}" destId="{4E05C42A-B49E-488F-A187-25D90274218D}" srcOrd="13" destOrd="0" presId="urn:microsoft.com/office/officeart/2005/8/layout/cycle6"/>
    <dgm:cxn modelId="{0D2F9E61-454D-4492-A69B-B005E24E165B}" type="presParOf" srcId="{861DB517-BA26-4968-BF37-4A4A9857547B}" destId="{C4E309CD-9ED8-4238-A9A4-65E20EA3955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4BE73-E2C3-4714-AC80-0C4D53A5C38B}">
      <dsp:nvSpPr>
        <dsp:cNvPr id="0" name=""/>
        <dsp:cNvSpPr/>
      </dsp:nvSpPr>
      <dsp:spPr>
        <a:xfrm>
          <a:off x="1131916" y="454"/>
          <a:ext cx="856174" cy="5565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각종 센서</a:t>
          </a:r>
          <a:endParaRPr lang="ko-KR" altLang="en-US" sz="900" b="1" kern="1200" dirty="0"/>
        </a:p>
      </dsp:txBody>
      <dsp:txXfrm>
        <a:off x="1159083" y="27621"/>
        <a:ext cx="801840" cy="502179"/>
      </dsp:txXfrm>
    </dsp:sp>
    <dsp:sp modelId="{FB268BF2-092A-4F0C-998D-B0F304DBE22D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547062" y="88089"/>
              </a:moveTo>
              <a:arcTo wR="1113078" hR="1113078" stAng="17576879" swAng="196414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966C7-7EA2-45BF-8330-DCB46048293B}">
      <dsp:nvSpPr>
        <dsp:cNvPr id="0" name=""/>
        <dsp:cNvSpPr/>
      </dsp:nvSpPr>
      <dsp:spPr>
        <a:xfrm>
          <a:off x="2190517" y="769573"/>
          <a:ext cx="856174" cy="55651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식물용 </a:t>
          </a:r>
          <a:r>
            <a:rPr lang="en-US" altLang="ko-KR" sz="900" b="1" kern="1200" dirty="0" smtClean="0"/>
            <a:t>LED</a:t>
          </a:r>
          <a:endParaRPr lang="ko-KR" altLang="en-US" sz="900" b="1" kern="1200" dirty="0"/>
        </a:p>
      </dsp:txBody>
      <dsp:txXfrm>
        <a:off x="2217684" y="796740"/>
        <a:ext cx="801840" cy="502179"/>
      </dsp:txXfrm>
    </dsp:sp>
    <dsp:sp modelId="{5286AA4B-348E-4C40-93B2-8C9610A8499A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2224614" y="1054496"/>
              </a:moveTo>
              <a:arcTo wR="1113078" hR="1113078" stAng="21418984" swAng="2198307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1B7CC-040A-48B8-BD58-1D078C93DF54}">
      <dsp:nvSpPr>
        <dsp:cNvPr id="0" name=""/>
        <dsp:cNvSpPr/>
      </dsp:nvSpPr>
      <dsp:spPr>
        <a:xfrm>
          <a:off x="1786168" y="2014032"/>
          <a:ext cx="856174" cy="55651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err="1" smtClean="0"/>
            <a:t>스마트폰</a:t>
          </a:r>
          <a:endParaRPr lang="ko-KR" altLang="en-US" sz="900" b="1" kern="1200" dirty="0"/>
        </a:p>
      </dsp:txBody>
      <dsp:txXfrm>
        <a:off x="1813335" y="2041199"/>
        <a:ext cx="801840" cy="502179"/>
      </dsp:txXfrm>
    </dsp:sp>
    <dsp:sp modelId="{75E88B4F-CE41-4ACC-8C3C-96193F318A6A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334811" y="2203848"/>
              </a:moveTo>
              <a:arcTo wR="1113078" hR="1113078" stAng="4710564" swAng="137887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C709E-2B81-45A1-80A6-0BDE6138D52B}">
      <dsp:nvSpPr>
        <dsp:cNvPr id="0" name=""/>
        <dsp:cNvSpPr/>
      </dsp:nvSpPr>
      <dsp:spPr>
        <a:xfrm>
          <a:off x="477665" y="2014032"/>
          <a:ext cx="856174" cy="5565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컨트롤러</a:t>
          </a:r>
          <a:endParaRPr lang="en-US" altLang="ko-KR" sz="900" b="1" kern="1200" dirty="0" smtClean="0"/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1" kern="1200" dirty="0" smtClean="0"/>
            <a:t>(</a:t>
          </a:r>
          <a:r>
            <a:rPr lang="ko-KR" altLang="en-US" sz="900" b="1" kern="1200" dirty="0" err="1" smtClean="0"/>
            <a:t>아두이노보드</a:t>
          </a:r>
          <a:r>
            <a:rPr lang="en-US" altLang="ko-KR" sz="900" kern="1200" dirty="0" smtClean="0"/>
            <a:t>)</a:t>
          </a:r>
          <a:endParaRPr lang="ko-KR" altLang="en-US" sz="900" kern="1200" dirty="0"/>
        </a:p>
      </dsp:txBody>
      <dsp:txXfrm>
        <a:off x="504832" y="2041199"/>
        <a:ext cx="801840" cy="502179"/>
      </dsp:txXfrm>
    </dsp:sp>
    <dsp:sp modelId="{DF362B8A-6E46-43F3-8741-926CEBAB0588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86203" y="1729394"/>
              </a:moveTo>
              <a:arcTo wR="1113078" hR="1113078" stAng="8782709" swAng="2198307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37A65-3B1C-4980-87BC-B95BEF599CE8}">
      <dsp:nvSpPr>
        <dsp:cNvPr id="0" name=""/>
        <dsp:cNvSpPr/>
      </dsp:nvSpPr>
      <dsp:spPr>
        <a:xfrm>
          <a:off x="73316" y="769573"/>
          <a:ext cx="856174" cy="55651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워터펌프</a:t>
          </a:r>
          <a:endParaRPr lang="ko-KR" altLang="en-US" sz="900" b="1" kern="1200" dirty="0"/>
        </a:p>
      </dsp:txBody>
      <dsp:txXfrm>
        <a:off x="100483" y="796740"/>
        <a:ext cx="801840" cy="502179"/>
      </dsp:txXfrm>
    </dsp:sp>
    <dsp:sp modelId="{C4E309CD-9ED8-4238-A9A4-65E20EA39559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93744" y="485568"/>
              </a:moveTo>
              <a:arcTo wR="1113078" hR="1113078" stAng="12858976" swAng="1964145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694243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0214&#54532;&#47196;&#51229;&#53944;&#48156;&#54364;_&#51060;&#50689;&#48176;\&#54868;&#51116;&#51064;&#49885;.wmv" TargetMode="External"/><Relationship Id="rId1" Type="http://schemas.microsoft.com/office/2007/relationships/media" Target="file:///D:\0214&#54532;&#47196;&#51229;&#53944;&#48156;&#54364;_&#51060;&#50689;&#48176;\&#54868;&#51116;&#51064;&#49885;.wmv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0214&#54532;&#47196;&#51229;&#53944;&#48156;&#54364;&#50857;\&#50620;&#44404;&#51064;&#49885;.wmv" TargetMode="External"/><Relationship Id="rId1" Type="http://schemas.microsoft.com/office/2007/relationships/media" Target="file:///D:\0214&#54532;&#47196;&#51229;&#53944;&#48156;&#54364;&#50857;\&#50620;&#44404;&#51064;&#49885;.wmv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2" y="1745796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프레임워크를 활용한 영상 속 물체 인식과 이미지 전처리</a:t>
            </a:r>
            <a:r>
              <a:rPr lang="en-US" altLang="ko-KR" dirty="0"/>
              <a:t>(</a:t>
            </a:r>
            <a:r>
              <a:rPr lang="en-US" altLang="ko-KR" dirty="0" err="1"/>
              <a:t>preprocessig</a:t>
            </a:r>
            <a:r>
              <a:rPr lang="en-US" altLang="ko-KR" dirty="0"/>
              <a:t>) </a:t>
            </a:r>
            <a:r>
              <a:rPr lang="ko-KR" altLang="en-US" dirty="0"/>
              <a:t>과정</a:t>
            </a:r>
            <a:r>
              <a:rPr lang="en-US" altLang="ko-KR" dirty="0"/>
              <a:t>, </a:t>
            </a:r>
            <a:r>
              <a:rPr lang="ko-KR" altLang="en-US" dirty="0"/>
              <a:t>음성 인식과 자연어 처리에 필요한 </a:t>
            </a:r>
            <a:r>
              <a:rPr lang="en-US" altLang="ko-KR" dirty="0"/>
              <a:t>seq2seq </a:t>
            </a:r>
            <a:r>
              <a:rPr lang="ko-KR" altLang="en-US" dirty="0"/>
              <a:t>모델 소개</a:t>
            </a:r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3811972" cy="1612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7" y="2996952"/>
            <a:ext cx="4091588" cy="2742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40466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1268760"/>
            <a:ext cx="3922997" cy="40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469" y="980728"/>
            <a:ext cx="309634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1)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2)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→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3)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4)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5) </a:t>
            </a:r>
            <a:r>
              <a:rPr lang="ko-KR" altLang="en-US" sz="1200" dirty="0" smtClean="0"/>
              <a:t>학습의 결과를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76" y="2276872"/>
            <a:ext cx="5904656" cy="34747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76" y="1142775"/>
            <a:ext cx="5904656" cy="8276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47664" y="1321708"/>
            <a:ext cx="6408712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91880" y="104297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학습부터 분류까지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8121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</a:t>
            </a:r>
            <a:r>
              <a:rPr lang="en-US" altLang="ko-KR" dirty="0"/>
              <a:t>2</a:t>
            </a:r>
            <a:r>
              <a:rPr lang="en-US" altLang="ko-KR" dirty="0" smtClean="0"/>
              <a:t>. “</a:t>
            </a:r>
            <a:r>
              <a:rPr lang="ko-KR" altLang="en-US" dirty="0" smtClean="0"/>
              <a:t>신의 눈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8416" y="8207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 구현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056" y="2204864"/>
            <a:ext cx="5329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딥러닝을</a:t>
            </a:r>
            <a:r>
              <a:rPr lang="ko-KR" altLang="en-US" sz="1400" dirty="0" smtClean="0"/>
              <a:t> 기반으로 하는 영상 속 물체 인식 프로그램 개발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적용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화재 인식 가능 지능형 </a:t>
            </a:r>
            <a:r>
              <a:rPr lang="en-US" altLang="ko-KR" sz="1400" dirty="0" err="1" smtClean="0"/>
              <a:t>cctv</a:t>
            </a:r>
            <a:r>
              <a:rPr lang="en-US" altLang="ko-KR" sz="1400" dirty="0" smtClean="0"/>
              <a:t>, 1</a:t>
            </a:r>
            <a:r>
              <a:rPr lang="ko-KR" altLang="en-US" sz="1400" dirty="0" smtClean="0"/>
              <a:t>인 가구 보안 솔루</a:t>
            </a:r>
            <a:r>
              <a:rPr lang="ko-KR" altLang="en-US" sz="14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861" y="3789040"/>
            <a:ext cx="479103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프로젝트 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㈜</a:t>
            </a:r>
            <a:r>
              <a:rPr lang="ko-KR" altLang="en-US" sz="1200" dirty="0" err="1" smtClean="0"/>
              <a:t>유니콤넷과의</a:t>
            </a:r>
            <a:r>
              <a:rPr lang="ko-KR" altLang="en-US" sz="1200" dirty="0" smtClean="0"/>
              <a:t> 기업 연계 프로젝트 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성과와 한계 속에서 종료 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2. </a:t>
            </a:r>
            <a:r>
              <a:rPr lang="ko-KR" altLang="en-US" sz="1200" dirty="0" smtClean="0"/>
              <a:t>직접적 계기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cctv</a:t>
            </a:r>
            <a:r>
              <a:rPr lang="ko-KR" altLang="en-US" sz="1200" dirty="0" smtClean="0"/>
              <a:t>의 역할에 대한 의문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</a:rPr>
              <a:t>2017</a:t>
            </a:r>
            <a:r>
              <a:rPr lang="ko-KR" altLang="en-US" sz="1200" dirty="0">
                <a:latin typeface="+mn-ea"/>
              </a:rPr>
              <a:t>년 기준 공공기관이 설치한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1,000,000</a:t>
            </a:r>
            <a:r>
              <a:rPr lang="ko-KR" altLang="en-US" sz="1200" dirty="0" smtClean="0">
                <a:latin typeface="+mn-ea"/>
              </a:rPr>
              <a:t>대</a:t>
            </a:r>
            <a:endParaRPr lang="en-US" altLang="ko-KR" sz="1200" dirty="0" smtClean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값비싼 증거 </a:t>
            </a:r>
            <a:r>
              <a:rPr lang="ko-KR" altLang="en-US" sz="1200" dirty="0" err="1" smtClean="0">
                <a:latin typeface="+mn-ea"/>
              </a:rPr>
              <a:t>수집기는</a:t>
            </a:r>
            <a:r>
              <a:rPr lang="ko-KR" altLang="en-US" sz="1200" dirty="0" smtClean="0">
                <a:latin typeface="+mn-ea"/>
              </a:rPr>
              <a:t> 아닌가</a:t>
            </a:r>
            <a:r>
              <a:rPr lang="en-US" altLang="ko-KR" sz="1200" dirty="0" smtClean="0">
                <a:latin typeface="+mn-ea"/>
              </a:rPr>
              <a:t>?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95536" y="626957"/>
            <a:ext cx="240496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800" b="1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800" b="1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93" y="2033381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1268628"/>
            <a:ext cx="399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현</a:t>
            </a:r>
            <a:r>
              <a:rPr lang="ko-KR" altLang="en-US" sz="1400" b="1" dirty="0">
                <a:latin typeface="+mn-ea"/>
              </a:rPr>
              <a:t>재</a:t>
            </a:r>
            <a:r>
              <a:rPr lang="ko-KR" altLang="en-US" sz="1400" b="1" dirty="0" smtClean="0">
                <a:latin typeface="+mn-ea"/>
              </a:rPr>
              <a:t>의 </a:t>
            </a:r>
            <a:r>
              <a:rPr lang="en-US" altLang="ko-KR" sz="1400" b="1" dirty="0" smtClean="0">
                <a:latin typeface="+mn-ea"/>
              </a:rPr>
              <a:t>CCTV  =  </a:t>
            </a:r>
            <a:r>
              <a:rPr lang="ko-KR" altLang="en-US" sz="1400" b="1" dirty="0" smtClean="0">
                <a:latin typeface="+mn-ea"/>
              </a:rPr>
              <a:t>카메라</a:t>
            </a:r>
            <a:r>
              <a:rPr lang="en-US" altLang="ko-KR" sz="1400" b="1" dirty="0" smtClean="0">
                <a:latin typeface="+mn-ea"/>
              </a:rPr>
              <a:t>, Seeing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9" y="2060848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2593" y="1268628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미</a:t>
            </a:r>
            <a:r>
              <a:rPr lang="ko-KR" altLang="en-US" sz="1400" b="1" dirty="0">
                <a:latin typeface="+mn-ea"/>
              </a:rPr>
              <a:t>래</a:t>
            </a:r>
            <a:r>
              <a:rPr lang="ko-KR" altLang="en-US" sz="1400" b="1" dirty="0" smtClean="0">
                <a:latin typeface="+mn-ea"/>
              </a:rPr>
              <a:t>의 </a:t>
            </a:r>
            <a:r>
              <a:rPr lang="en-US" altLang="ko-KR" sz="1400" b="1" dirty="0" smtClean="0">
                <a:latin typeface="+mn-ea"/>
              </a:rPr>
              <a:t>CCTV  =  </a:t>
            </a:r>
            <a:r>
              <a:rPr lang="ko-KR" altLang="en-US" sz="1400" b="1" dirty="0" smtClean="0">
                <a:latin typeface="+mn-ea"/>
              </a:rPr>
              <a:t>인공지능 기반</a:t>
            </a:r>
            <a:r>
              <a:rPr lang="en-US" altLang="ko-KR" sz="1400" b="1" dirty="0" smtClean="0">
                <a:latin typeface="+mn-ea"/>
              </a:rPr>
              <a:t>, detection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4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관리자 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한 명당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32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개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</a:t>
            </a:r>
            <a:endParaRPr lang="en-US" altLang="ko-KR" sz="1400" b="1" dirty="0" smtClean="0">
              <a:solidFill>
                <a:srgbClr val="FF000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카메라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1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 당 하루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900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초</a:t>
            </a:r>
            <a:endParaRPr lang="en-US" altLang="ko-KR" sz="1400" b="1" dirty="0" smtClean="0">
              <a:solidFill>
                <a:srgbClr val="FF000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</a:t>
            </a:r>
            <a:endParaRPr lang="en-US" altLang="ko-KR" sz="14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  </a:t>
            </a:r>
            <a:r>
              <a:rPr lang="ko-KR" altLang="en-US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처치 가능</a:t>
            </a:r>
            <a:endParaRPr lang="en-US" altLang="ko-KR" sz="14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04959" y="1844824"/>
            <a:ext cx="75132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+mn-ea"/>
              </a:rPr>
              <a:t>2017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12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21</a:t>
            </a:r>
            <a:r>
              <a:rPr lang="ko-KR" altLang="en-US" sz="1600" b="1" dirty="0">
                <a:latin typeface="+mn-ea"/>
              </a:rPr>
              <a:t>일 충청북도 제천시 스포츠센터 화재로 </a:t>
            </a:r>
            <a:r>
              <a:rPr lang="en-US" altLang="ko-KR" sz="1600" b="1" dirty="0">
                <a:latin typeface="+mn-ea"/>
              </a:rPr>
              <a:t>29</a:t>
            </a:r>
            <a:r>
              <a:rPr lang="ko-KR" altLang="en-US" sz="16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2018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26</a:t>
            </a:r>
            <a:r>
              <a:rPr lang="ko-KR" altLang="en-US" sz="1600" b="1" dirty="0">
                <a:latin typeface="+mn-ea"/>
              </a:rPr>
              <a:t>일 경상남도 밀양시 세종병원 화재로 </a:t>
            </a:r>
            <a:r>
              <a:rPr lang="en-US" altLang="ko-KR" sz="1600" b="1" dirty="0">
                <a:latin typeface="+mn-ea"/>
              </a:rPr>
              <a:t>45</a:t>
            </a:r>
            <a:r>
              <a:rPr lang="ko-KR" altLang="en-US" sz="16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2018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10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7</a:t>
            </a:r>
            <a:r>
              <a:rPr lang="ko-KR" altLang="en-US" sz="1600" b="1" dirty="0">
                <a:latin typeface="+mn-ea"/>
              </a:rPr>
              <a:t>일 경기도 고양시 </a:t>
            </a:r>
            <a:r>
              <a:rPr lang="ko-KR" altLang="en-US" sz="1600" b="1" dirty="0" err="1">
                <a:latin typeface="+mn-ea"/>
              </a:rPr>
              <a:t>저유소</a:t>
            </a:r>
            <a:r>
              <a:rPr lang="ko-KR" altLang="en-US" sz="1600" b="1" dirty="0">
                <a:latin typeface="+mn-ea"/>
              </a:rPr>
              <a:t> 화재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풍등</a:t>
            </a:r>
            <a:r>
              <a:rPr lang="ko-KR" altLang="en-US" sz="1600" b="1" dirty="0">
                <a:latin typeface="+mn-ea"/>
              </a:rPr>
              <a:t> 불씨 하나에 </a:t>
            </a:r>
            <a:r>
              <a:rPr lang="en-US" altLang="ko-KR" sz="1600" b="1" dirty="0">
                <a:latin typeface="+mn-ea"/>
              </a:rPr>
              <a:t>70</a:t>
            </a:r>
            <a:r>
              <a:rPr lang="ko-KR" altLang="en-US" sz="1600" b="1" dirty="0">
                <a:latin typeface="+mn-ea"/>
              </a:rPr>
              <a:t>억 원 폭발</a:t>
            </a:r>
            <a:endParaRPr lang="ko-KR" altLang="en-US" sz="1600" b="1" dirty="0">
              <a:effectLst/>
              <a:latin typeface="+mn-ea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51982" y="476672"/>
            <a:ext cx="48436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CCTV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카메라에 사람의 마음을 담는다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39832" y="4296026"/>
            <a:ext cx="5696716" cy="1346666"/>
            <a:chOff x="2495501" y="4269556"/>
            <a:chExt cx="5832648" cy="1346666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50990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2017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년 기준 공공기관이 설치한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1,000,000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77668"/>
              <a:ext cx="50028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6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51982" y="476672"/>
            <a:ext cx="48436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CCTV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카메라에 사람의 마음을 담는다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1565" y="1844824"/>
            <a:ext cx="7513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+mn-ea"/>
              </a:rPr>
              <a:t>“</a:t>
            </a:r>
            <a:r>
              <a:rPr lang="ko-KR" altLang="en-US" sz="1600" b="1" dirty="0" smtClean="0">
                <a:latin typeface="+mn-ea"/>
              </a:rPr>
              <a:t>△</a:t>
            </a:r>
            <a:r>
              <a:rPr lang="ko-KR" altLang="en-US" sz="1600" b="1" dirty="0">
                <a:latin typeface="+mn-ea"/>
              </a:rPr>
              <a:t>살인 △강도 △강간</a:t>
            </a:r>
            <a:r>
              <a:rPr lang="en-US" altLang="ko-KR" sz="1600" b="1" dirty="0">
                <a:latin typeface="+mn-ea"/>
              </a:rPr>
              <a:t>·</a:t>
            </a:r>
            <a:r>
              <a:rPr lang="ko-KR" altLang="en-US" sz="1600" b="1" dirty="0">
                <a:latin typeface="+mn-ea"/>
              </a:rPr>
              <a:t>강제추행 △절도 △폭력 등 </a:t>
            </a:r>
            <a:r>
              <a:rPr lang="en-US" altLang="ko-KR" sz="1600" b="1" dirty="0">
                <a:latin typeface="+mn-ea"/>
              </a:rPr>
              <a:t>5</a:t>
            </a:r>
            <a:r>
              <a:rPr lang="ko-KR" altLang="en-US" sz="1600" b="1" dirty="0">
                <a:latin typeface="+mn-ea"/>
              </a:rPr>
              <a:t>대 범죄 모두가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인 가구 </a:t>
            </a:r>
            <a:endParaRPr lang="en-US" altLang="ko-KR" sz="16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밀집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지역이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비 밀집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지역에 비해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2~3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배 높은 발생률을 보인 것으로 나타났다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. </a:t>
            </a:r>
            <a:r>
              <a:rPr lang="en-US" altLang="ko-KR" sz="1600" b="1" dirty="0" smtClean="0">
                <a:latin typeface="+mn-ea"/>
              </a:rPr>
              <a:t>“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17041" y="4149080"/>
            <a:ext cx="5044754" cy="2007025"/>
            <a:chOff x="1816789" y="3712628"/>
            <a:chExt cx="5044754" cy="2007025"/>
          </a:xfrm>
        </p:grpSpPr>
        <p:sp>
          <p:nvSpPr>
            <p:cNvPr id="8" name="직사각형 7"/>
            <p:cNvSpPr/>
            <p:nvPr/>
          </p:nvSpPr>
          <p:spPr>
            <a:xfrm>
              <a:off x="2495759" y="3712628"/>
              <a:ext cx="4345171" cy="506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b="1" dirty="0" smtClean="0">
                  <a:latin typeface="+mn-ea"/>
                </a:rPr>
                <a:t>전용 </a:t>
              </a:r>
              <a:r>
                <a:rPr lang="en-US" altLang="ko-KR" sz="1600" b="1" dirty="0" smtClean="0">
                  <a:latin typeface="+mn-ea"/>
                </a:rPr>
                <a:t>CCTV </a:t>
              </a:r>
              <a:r>
                <a:rPr lang="ko-KR" altLang="en-US" sz="1600" b="1" dirty="0" smtClean="0">
                  <a:latin typeface="+mn-ea"/>
                </a:rPr>
                <a:t>설치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888656"/>
              <a:ext cx="43451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특정한 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사람의 </a:t>
              </a:r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얼굴</a:t>
              </a:r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(Face)'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을 </a:t>
              </a:r>
              <a:endParaRPr lang="en-US" altLang="ko-KR" sz="16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6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188640"/>
            <a:ext cx="72552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4383" y="3842264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218093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383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5" y="1573619"/>
            <a:ext cx="2331188" cy="1748391"/>
          </a:xfrm>
          <a:prstGeom prst="rect">
            <a:avLst/>
          </a:prstGeom>
        </p:spPr>
      </p:pic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7055" y="1573619"/>
            <a:ext cx="6053471" cy="45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116632"/>
            <a:ext cx="72552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2 : CCTV</a:t>
            </a:r>
            <a:r>
              <a:rPr lang="ko-KR" altLang="en-US" sz="2000" b="1" dirty="0">
                <a:latin typeface="+mn-ea"/>
                <a:cs typeface="Calibri" panose="020F0502020204030204" pitchFamily="34" charset="0"/>
              </a:rPr>
              <a:t>에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서 특정한 사람의 얼굴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(Face)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인식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317" y="3842263"/>
            <a:ext cx="215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배우 공유 이미지 </a:t>
            </a:r>
            <a:r>
              <a:rPr lang="en-US" altLang="ko-KR" sz="1400" dirty="0" smtClean="0"/>
              <a:t>470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218093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3" y="1573617"/>
            <a:ext cx="2119641" cy="1955723"/>
          </a:xfrm>
          <a:prstGeom prst="rect">
            <a:avLst/>
          </a:prstGeom>
        </p:spPr>
      </p:pic>
      <p:pic>
        <p:nvPicPr>
          <p:cNvPr id="8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2235" y="1571424"/>
            <a:ext cx="6055574" cy="4541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383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111827" y="357283"/>
            <a:ext cx="244394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+mn-ea"/>
                <a:cs typeface="Calibri" panose="020F0502020204030204" pitchFamily="34" charset="0"/>
              </a:rPr>
              <a:t>준비 과정</a:t>
            </a:r>
            <a:endParaRPr lang="ru-RU" altLang="ko-KR" sz="18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354" y="1085788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9" y="1687202"/>
            <a:ext cx="1143438" cy="1472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37" y="1719644"/>
            <a:ext cx="1142247" cy="1442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6" y="1740122"/>
            <a:ext cx="986845" cy="143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303" y="1727819"/>
            <a:ext cx="1171291" cy="1502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56" y="1687202"/>
            <a:ext cx="1199526" cy="1542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873" y="3588611"/>
            <a:ext cx="530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/>
              <a:t>Stanford </a:t>
            </a:r>
            <a:r>
              <a:rPr lang="en-US" altLang="ko-KR" sz="1400" dirty="0" err="1" smtClean="0"/>
              <a:t>univ.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err="1" smtClean="0"/>
              <a:t>홍콩과기대</a:t>
            </a:r>
            <a:r>
              <a:rPr lang="ko-KR" altLang="en-US" sz="1400" dirty="0" smtClean="0"/>
              <a:t> 김성</a:t>
            </a:r>
            <a:r>
              <a:rPr lang="ko-KR" altLang="en-US" sz="1400" dirty="0"/>
              <a:t>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" y="4096095"/>
            <a:ext cx="2544283" cy="1572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40" y="4096094"/>
            <a:ext cx="2513609" cy="1574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869" y="587727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9867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7" y="4087188"/>
            <a:ext cx="2805911" cy="1592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0869" y="6339099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72405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</a:t>
            </a:r>
            <a:r>
              <a:rPr lang="ko-KR" altLang="en-US" dirty="0"/>
              <a:t>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268760"/>
            <a:ext cx="8208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4</a:t>
            </a:r>
            <a:r>
              <a:rPr lang="ko-KR" altLang="en-US" sz="1200" dirty="0" err="1" smtClean="0"/>
              <a:t>차산업</a:t>
            </a:r>
            <a:r>
              <a:rPr lang="ko-KR" altLang="en-US" sz="1200" dirty="0" smtClean="0"/>
              <a:t> 기반 기술 창업에 대한 </a:t>
            </a:r>
            <a:r>
              <a:rPr lang="ko-KR" altLang="en-US" sz="1200" dirty="0" err="1" smtClean="0"/>
              <a:t>블로그</a:t>
            </a:r>
            <a:r>
              <a:rPr lang="ko-KR" altLang="en-US" sz="1200" dirty="0" smtClean="0"/>
              <a:t> 운영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</a:t>
            </a:r>
            <a:r>
              <a:rPr lang="ko-KR" altLang="en-US" sz="1200" dirty="0"/>
              <a:t>대학원</a:t>
            </a:r>
            <a:r>
              <a:rPr lang="en-US" altLang="ko-KR" sz="1200" dirty="0"/>
              <a:t>(2019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학기</a:t>
            </a:r>
            <a:r>
              <a:rPr lang="en-US" altLang="ko-KR" sz="1200" dirty="0"/>
              <a:t>)</a:t>
            </a:r>
            <a:r>
              <a:rPr lang="ko-KR" altLang="en-US" sz="1200" dirty="0"/>
              <a:t>에서 인공지능을 이용한 자동 작곡 프로젝트 진행 중</a:t>
            </a:r>
            <a:r>
              <a:rPr lang="en-US" altLang="ko-KR" sz="1200" dirty="0"/>
              <a:t>, 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/>
              <a:t>인공지능을 활용한 </a:t>
            </a:r>
            <a:r>
              <a:rPr lang="ko-KR" altLang="en-US" sz="1200" dirty="0" err="1"/>
              <a:t>손글씨</a:t>
            </a:r>
            <a:r>
              <a:rPr lang="ko-KR" altLang="en-US" sz="1200" dirty="0"/>
              <a:t> 및 이미지 </a:t>
            </a:r>
            <a:r>
              <a:rPr lang="ko-KR" altLang="en-US" sz="1200" dirty="0" err="1"/>
              <a:t>컨텐츠</a:t>
            </a:r>
            <a:r>
              <a:rPr lang="ko-KR" altLang="en-US" sz="1200" dirty="0"/>
              <a:t> 자동 생성으로 창업을 준비 중 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‘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(Image)’</a:t>
            </a:r>
            <a:r>
              <a:rPr lang="ko-KR" altLang="en-US" sz="1400" dirty="0" smtClean="0"/>
              <a:t>는 무엇으로 존재</a:t>
            </a:r>
            <a:r>
              <a:rPr lang="ko-KR" altLang="en-US" sz="1400" dirty="0"/>
              <a:t>하</a:t>
            </a:r>
            <a:r>
              <a:rPr lang="ko-KR" altLang="en-US" sz="1400" dirty="0" smtClean="0"/>
              <a:t>는가</a:t>
            </a:r>
            <a:r>
              <a:rPr lang="en-US" altLang="ko-KR" sz="1400" dirty="0" smtClean="0"/>
              <a:t>?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11535"/>
            <a:ext cx="276225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54932"/>
            <a:ext cx="2762250" cy="157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7428" y="1685072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405596" y="1685069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96" y="2110378"/>
            <a:ext cx="2022884" cy="3722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7428" y="1203067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4868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물체인식 인공지능 모델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062301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00806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79715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79715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270116"/>
            <a:ext cx="2776601" cy="12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548680"/>
            <a:ext cx="504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물체인식 인공지능 모델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하는 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183" y="1124744"/>
            <a:ext cx="3600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•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>
                <a:latin typeface="Arial"/>
                <a:cs typeface="Arial"/>
              </a:rPr>
              <a:t>특징을 추출</a:t>
            </a:r>
            <a:r>
              <a:rPr lang="en-US" altLang="ko-KR" sz="1200" dirty="0" smtClean="0">
                <a:latin typeface="Arial"/>
                <a:cs typeface="Arial"/>
              </a:rPr>
              <a:t>(</a:t>
            </a:r>
            <a:r>
              <a:rPr lang="ko-KR" altLang="en-US" sz="1200" dirty="0" smtClean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  <a:r>
              <a:rPr lang="ko-KR" altLang="en-US" sz="1200" dirty="0" smtClean="0">
                <a:latin typeface="Arial"/>
                <a:cs typeface="Arial"/>
              </a:rPr>
              <a:t>한다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184723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3710067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16832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200901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•</a:t>
            </a:r>
            <a:r>
              <a:rPr lang="en-US" altLang="ko-KR" sz="1200" dirty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찾아서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알아보기 쉽게 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인식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검출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140769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447801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 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492896"/>
            <a:ext cx="3312368" cy="344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492895"/>
            <a:ext cx="3241826" cy="34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293168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6197" y="1600945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 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13719"/>
            <a:ext cx="5392677" cy="31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</a:t>
            </a:r>
            <a:r>
              <a:rPr lang="ko-KR" altLang="en-US" dirty="0" smtClean="0"/>
              <a:t> 신경망</a:t>
            </a:r>
            <a:r>
              <a:rPr lang="en-US" altLang="ko-KR" dirty="0" smtClean="0"/>
              <a:t>(CNN)</a:t>
            </a:r>
            <a:r>
              <a:rPr lang="ko-KR" altLang="en-US" dirty="0" smtClean="0"/>
              <a:t>의 종류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3" y="1412776"/>
            <a:ext cx="5530538" cy="3312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8224" y="1484784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</a:t>
            </a:r>
            <a:r>
              <a:rPr lang="ko-KR" altLang="en-US" dirty="0" smtClean="0"/>
              <a:t> 신경망</a:t>
            </a:r>
            <a:r>
              <a:rPr lang="en-US" altLang="ko-KR" dirty="0" smtClean="0"/>
              <a:t>(CNN)</a:t>
            </a:r>
            <a:r>
              <a:rPr lang="ko-KR" altLang="en-US" dirty="0" smtClean="0"/>
              <a:t>의 구조와 역할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92896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412007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18340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516" y="5013176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008" y="493069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846029" y="124269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학습데이터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이미지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70752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562308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4005064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170752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나만의 모델로 업그레이드 시키기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295123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655051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747385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177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</a:t>
            </a:r>
            <a:r>
              <a:rPr lang="en-US" altLang="ko-KR" sz="1200" dirty="0"/>
              <a:t>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48988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885884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597043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680" y="184482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필요는 발명의 어머니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2804170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</a:t>
            </a:r>
            <a:r>
              <a:rPr lang="ko-KR" altLang="en-US" sz="1200" dirty="0" smtClean="0">
                <a:solidFill>
                  <a:srgbClr val="FF0000"/>
                </a:solidFill>
              </a:rPr>
              <a:t>저</a:t>
            </a:r>
            <a:r>
              <a:rPr lang="ko-KR" altLang="en-US" sz="1200" dirty="0">
                <a:solidFill>
                  <a:srgbClr val="FF0000"/>
                </a:solidFill>
              </a:rPr>
              <a:t>는</a:t>
            </a:r>
            <a:r>
              <a:rPr lang="ko-KR" altLang="en-US" sz="1200" dirty="0" smtClean="0">
                <a:solidFill>
                  <a:srgbClr val="FF0000"/>
                </a:solidFill>
              </a:rPr>
              <a:t> 인공지능을 전공한 학자나 전문가는 아닙니다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그럼에도 인공지능 분야를 공부하게 된 이유는 지적 호기심도 있었지만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그보다는 창업을 위한 필요성 때문이었습니다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진행했던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 저의 필요가 무엇이었고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그 필요를 충족시키기 위해서 어떻게 프로그래밍과 인공지능에 접근하게 되었고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사용해오고 있는지를 말씀 드리고자 합니다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 오늘 여러분께 드릴 수 있는 말씀은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62880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2852936"/>
            <a:ext cx="4896544" cy="29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</a:t>
            </a:r>
            <a:r>
              <a:rPr lang="en-US" altLang="ko-KR" sz="1400" dirty="0"/>
              <a:t>Inception </a:t>
            </a:r>
            <a:r>
              <a:rPr lang="en-US" altLang="ko-KR" sz="1400" dirty="0" err="1"/>
              <a:t>ResNet</a:t>
            </a:r>
            <a:r>
              <a:rPr lang="en-US" altLang="ko-KR" sz="1400" dirty="0"/>
              <a:t> V1 </a:t>
            </a:r>
            <a:r>
              <a:rPr lang="ko-KR" altLang="en-US" sz="1400" dirty="0" smtClean="0"/>
              <a:t>업그레이드 버전 구현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1844824"/>
            <a:ext cx="705407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3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59832" y="2110306"/>
            <a:ext cx="5328592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30092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2046345" cy="2244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39627"/>
            <a:ext cx="102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196751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259632" y="1844824"/>
            <a:ext cx="6444208" cy="3392803"/>
            <a:chOff x="1259632" y="1844824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844824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4929850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에 사용되는 모델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231254"/>
              </p:ext>
            </p:extLst>
          </p:nvPr>
        </p:nvGraphicFramePr>
        <p:xfrm>
          <a:off x="827584" y="1916832"/>
          <a:ext cx="7344816" cy="288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441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SSD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Yolo</a:t>
                      </a:r>
                      <a:endParaRPr lang="ko-KR" altLang="en-US" dirty="0"/>
                    </a:p>
                  </a:txBody>
                  <a:tcPr/>
                </a:tc>
              </a:tr>
              <a:tr h="2439271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장점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가볍다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학습 속도가 빠르다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장점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fps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와 정확도가 높다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299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2896"/>
            <a:ext cx="3312368" cy="14422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</a:t>
            </a:r>
            <a:r>
              <a:rPr lang="en-US" altLang="ko-KR" sz="1400" dirty="0" smtClean="0"/>
              <a:t>. SSD </a:t>
            </a:r>
            <a:r>
              <a:rPr lang="ko-KR" altLang="en-US" sz="1400" dirty="0" smtClean="0"/>
              <a:t>소</a:t>
            </a:r>
            <a:r>
              <a:rPr lang="ko-KR" altLang="en-US" sz="1400" dirty="0"/>
              <a:t>개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1700808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7" y="2500570"/>
            <a:ext cx="6769980" cy="400506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108750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4316" y="1196752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학습 모델과 미리 </a:t>
            </a:r>
            <a:r>
              <a:rPr lang="ko-KR" altLang="en-US" sz="1400" dirty="0"/>
              <a:t>학습된 </a:t>
            </a:r>
            <a:r>
              <a:rPr lang="ko-KR" altLang="en-US" sz="1400" dirty="0" smtClean="0"/>
              <a:t>가중치 선택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700808"/>
            <a:ext cx="6964065" cy="4700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4316" y="1248305"/>
            <a:ext cx="1595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동영상 활용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1878740" y="1844824"/>
            <a:ext cx="5544616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45299" y="1660158"/>
            <a:ext cx="201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외국 시연 동영상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119675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661325" y="1504529"/>
            <a:ext cx="49685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기본 작업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노트북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   - CPU 2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 </a:t>
            </a:r>
            <a:r>
              <a:rPr lang="en-US" altLang="ko-KR" sz="1200" dirty="0"/>
              <a:t>RAM </a:t>
            </a:r>
            <a:r>
              <a:rPr lang="en-US" altLang="ko-KR" sz="1200" dirty="0" smtClean="0"/>
              <a:t> 8GB) </a:t>
            </a:r>
            <a:r>
              <a:rPr lang="en-US" altLang="ko-KR" sz="1200" dirty="0"/>
              <a:t>/ </a:t>
            </a:r>
            <a:r>
              <a:rPr lang="ko-KR" altLang="en-US" sz="1200" dirty="0"/>
              <a:t>내장 그래픽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gpu</a:t>
            </a:r>
            <a:r>
              <a:rPr lang="en-US" altLang="ko-KR" sz="1200" dirty="0"/>
              <a:t>(X)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우분투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16.04(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환경</a:t>
            </a:r>
            <a:r>
              <a:rPr lang="en-US" altLang="ko-KR" sz="1200" dirty="0" smtClean="0"/>
              <a:t>)</a:t>
            </a:r>
          </a:p>
          <a:p>
            <a:pPr fontAlgn="base">
              <a:lnSpc>
                <a:spcPct val="150000"/>
              </a:lnSpc>
            </a:pPr>
            <a:r>
              <a:rPr lang="ko-KR" altLang="ko-KR" sz="1200" dirty="0" smtClean="0"/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 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15GB),  GPU : NVIDIA </a:t>
            </a:r>
            <a:r>
              <a:rPr lang="en-US" altLang="ko-KR" sz="1200" dirty="0"/>
              <a:t>Tesla K80 1</a:t>
            </a:r>
            <a:r>
              <a:rPr lang="ko-KR" altLang="en-US" sz="1200" dirty="0" smtClean="0"/>
              <a:t>개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우분투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16.04(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환경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45301" y="4077089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4384866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21494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60650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장을 </a:t>
            </a:r>
            <a:r>
              <a:rPr lang="ko-KR" altLang="en-US" sz="1200" dirty="0" smtClean="0"/>
              <a:t>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94289"/>
            <a:ext cx="5996108" cy="2592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71" y="2924944"/>
            <a:ext cx="6057638" cy="288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3808" y="3326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</a:t>
            </a:r>
            <a:r>
              <a:rPr lang="en-US" altLang="ko-KR" dirty="0"/>
              <a:t>1</a:t>
            </a:r>
            <a:r>
              <a:rPr lang="en-US" altLang="ko-KR" dirty="0" smtClean="0"/>
              <a:t>. “</a:t>
            </a:r>
            <a:r>
              <a:rPr lang="ko-KR" altLang="en-US" dirty="0" smtClean="0"/>
              <a:t>알아서 척척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8416" y="3412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인공지능과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 만남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58069" y="1556792"/>
            <a:ext cx="74168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en-US" altLang="ko-KR" sz="1400" dirty="0" smtClean="0"/>
              <a:t>- ‘</a:t>
            </a:r>
            <a:r>
              <a:rPr lang="ko-KR" altLang="en-US" sz="1400" dirty="0" smtClean="0"/>
              <a:t>인공지능 스마트 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을 통한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식물 관리 시스템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개발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적용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가정용 스마트 텃밭 상자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사무실용 스마트 화분 등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8069" y="4088398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‘1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고객의 요구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966828" y="4088398"/>
            <a:ext cx="4248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“</a:t>
            </a:r>
            <a:r>
              <a:rPr lang="ko-KR" altLang="en-US" sz="1400" dirty="0" smtClean="0"/>
              <a:t>식물을 키우고 있는데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바쁘다 보니까 식물들을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관리하기가 힘들어요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자동으로 관리해 주는 뭔가를 만들어 주세요</a:t>
            </a:r>
            <a:r>
              <a:rPr lang="en-US" altLang="ko-KR" sz="1400" dirty="0" smtClean="0"/>
              <a:t>.”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47953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 중 </a:t>
            </a:r>
            <a:r>
              <a:rPr lang="en-US" altLang="ko-KR" sz="1200" dirty="0"/>
              <a:t>192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46</a:t>
            </a:r>
            <a:r>
              <a:rPr lang="ko-KR" altLang="en-US" sz="1200" dirty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raw data</a:t>
            </a:r>
            <a:r>
              <a:rPr lang="ko-KR" altLang="en-US" sz="1200" dirty="0" smtClean="0"/>
              <a:t> 준비 완료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37010"/>
            <a:ext cx="5184576" cy="2869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7" y="1617982"/>
            <a:ext cx="64807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en-US" altLang="ko-KR" sz="1200" dirty="0" err="1"/>
              <a:t>LabelImage</a:t>
            </a:r>
            <a:r>
              <a:rPr lang="en-US" altLang="ko-KR" sz="1200" dirty="0"/>
              <a:t>'</a:t>
            </a:r>
            <a:r>
              <a:rPr lang="ko-KR" altLang="en-US" sz="1200" dirty="0"/>
              <a:t>라는 프로그램을 </a:t>
            </a:r>
            <a:r>
              <a:rPr lang="ko-KR" altLang="en-US" sz="1200" dirty="0" smtClean="0"/>
              <a:t>사용하였음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/>
              <a:t>라벨링</a:t>
            </a:r>
            <a:r>
              <a:rPr lang="ko-KR" altLang="en-US" sz="1200" dirty="0"/>
              <a:t> 작업을 하게 되면 아래 이미지처럼 사진에서 </a:t>
            </a:r>
            <a:r>
              <a:rPr lang="ko-KR" altLang="en-US" sz="1200" dirty="0" smtClean="0"/>
              <a:t>구체적으로 </a:t>
            </a:r>
            <a:r>
              <a:rPr lang="en-US" altLang="ko-KR" sz="1200" dirty="0"/>
              <a:t>'Fire'</a:t>
            </a:r>
            <a:r>
              <a:rPr lang="ko-KR" altLang="en-US" sz="1200" dirty="0"/>
              <a:t>라고 정의한 부분의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위치 </a:t>
            </a:r>
            <a:r>
              <a:rPr lang="ko-KR" altLang="en-US" sz="1200" dirty="0"/>
              <a:t>정보가 </a:t>
            </a:r>
            <a:r>
              <a:rPr lang="ko-KR" altLang="en-US" sz="1200" dirty="0" smtClean="0"/>
              <a:t>포함되어 </a:t>
            </a:r>
            <a:r>
              <a:rPr lang="ko-KR" altLang="en-US" sz="1200" dirty="0" smtClean="0"/>
              <a:t>있는 </a:t>
            </a:r>
            <a:r>
              <a:rPr lang="en-US" altLang="ko-KR" sz="1200" dirty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/>
              <a:t>file</a:t>
            </a:r>
            <a:r>
              <a:rPr lang="ko-KR" altLang="en-US" sz="1200" dirty="0"/>
              <a:t>이 만들어지게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3" y="1412776"/>
            <a:ext cx="3227451" cy="16197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27" y="4509120"/>
            <a:ext cx="5472608" cy="14791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516082"/>
            <a:ext cx="806489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/>
              <a:t>학습 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정보</a:t>
            </a:r>
            <a:r>
              <a:rPr lang="en-US" altLang="ko-KR" sz="1200" dirty="0"/>
              <a:t>'</a:t>
            </a:r>
            <a:r>
              <a:rPr lang="ko-KR" altLang="en-US" sz="1200" dirty="0"/>
              <a:t>가 인공 지능 학습 모델로 들어가게 되면 비로서 인공 지능은 전체 중에서 노란색 부분이 </a:t>
            </a:r>
            <a:r>
              <a:rPr lang="en-US" altLang="ko-KR" sz="1200" dirty="0"/>
              <a:t>"Fire'</a:t>
            </a:r>
            <a:r>
              <a:rPr lang="ko-KR" altLang="en-US" sz="1200" dirty="0"/>
              <a:t>라고 하는 것이구나 하고 학습을 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2484149"/>
            <a:ext cx="6408712" cy="32849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678220"/>
            <a:ext cx="806489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⑤ </a:t>
            </a:r>
            <a:r>
              <a:rPr lang="ko-KR" altLang="en-US" sz="1200" dirty="0"/>
              <a:t>많은 학습을 하면 할 수록 인공 지능은 보다 정확하게 </a:t>
            </a:r>
            <a:r>
              <a:rPr lang="en-US" altLang="ko-KR" sz="1200" dirty="0"/>
              <a:t>'Fire"</a:t>
            </a:r>
            <a:r>
              <a:rPr lang="ko-KR" altLang="en-US" sz="1200" dirty="0"/>
              <a:t>라고 판단되는 부분을 </a:t>
            </a:r>
            <a:r>
              <a:rPr lang="ko-KR" altLang="en-US" sz="1200" dirty="0" smtClean="0"/>
              <a:t>이름 </a:t>
            </a:r>
            <a:r>
              <a:rPr lang="en-US" altLang="ko-KR" sz="1200" dirty="0"/>
              <a:t>'Fire'</a:t>
            </a:r>
            <a:r>
              <a:rPr lang="ko-KR" altLang="en-US" sz="1200" dirty="0"/>
              <a:t>와 함께 네모 박스</a:t>
            </a:r>
            <a:r>
              <a:rPr lang="en-US" altLang="ko-KR" sz="1200" dirty="0"/>
              <a:t>(Bounding Box)</a:t>
            </a:r>
            <a:r>
              <a:rPr lang="ko-KR" altLang="en-US" sz="1200" dirty="0"/>
              <a:t>로 표시해 주게 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이를 대략적으로 표현하면 다음과 </a:t>
            </a:r>
            <a:r>
              <a:rPr lang="ko-KR" altLang="en-US" sz="1200" dirty="0" smtClean="0"/>
              <a:t>같다</a:t>
            </a:r>
            <a:endParaRPr lang="en-US" altLang="ko-KR" sz="12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2636912"/>
            <a:ext cx="7701904" cy="1791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276" y="4797152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⑥ </a:t>
            </a:r>
            <a:r>
              <a:rPr lang="ko-KR" altLang="en-US" sz="1200" dirty="0" smtClean="0"/>
              <a:t>데이터 </a:t>
            </a:r>
            <a:r>
              <a:rPr lang="ko-KR" altLang="en-US" sz="1200" dirty="0" smtClean="0"/>
              <a:t>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739392" y="6015633"/>
            <a:ext cx="59766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" </a:t>
            </a:r>
            <a:r>
              <a:rPr lang="ko-KR" altLang="en-US" sz="1400" b="1" dirty="0">
                <a:solidFill>
                  <a:srgbClr val="FF0000"/>
                </a:solidFill>
              </a:rPr>
              <a:t>데이터 전처리</a:t>
            </a:r>
            <a:r>
              <a:rPr lang="en-US" altLang="ko-KR" sz="1400" b="1" dirty="0">
                <a:solidFill>
                  <a:srgbClr val="FF0000"/>
                </a:solidFill>
              </a:rPr>
              <a:t>(preprocessing)</a:t>
            </a:r>
            <a:r>
              <a:rPr lang="ko-KR" altLang="en-US" sz="1400" b="1" dirty="0">
                <a:solidFill>
                  <a:srgbClr val="FF0000"/>
                </a:solidFill>
              </a:rPr>
              <a:t>야 말로 전체 과정의 </a:t>
            </a:r>
            <a:r>
              <a:rPr lang="en-US" altLang="ko-KR" sz="1400" b="1" dirty="0">
                <a:solidFill>
                  <a:srgbClr val="FF0000"/>
                </a:solidFill>
              </a:rPr>
              <a:t>80% </a:t>
            </a:r>
            <a:r>
              <a:rPr lang="ko-KR" altLang="en-US" sz="1400" b="1" dirty="0">
                <a:solidFill>
                  <a:srgbClr val="FF0000"/>
                </a:solidFill>
              </a:rPr>
              <a:t>이상이다 </a:t>
            </a:r>
            <a:r>
              <a:rPr lang="en-US" altLang="ko-KR" sz="1400" b="1" dirty="0">
                <a:solidFill>
                  <a:srgbClr val="FF0000"/>
                </a:solidFill>
              </a:rPr>
              <a:t>"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930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0" y="260648"/>
            <a:ext cx="914400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14199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48" y="1768624"/>
            <a:ext cx="5508104" cy="2349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725144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8</a:t>
            </a:r>
            <a:r>
              <a:rPr lang="ko-KR" altLang="en-US" sz="1200" dirty="0"/>
              <a:t>코어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30GB  / </a:t>
            </a:r>
            <a:r>
              <a:rPr lang="en-US" altLang="ko-KR" sz="1200" dirty="0"/>
              <a:t>GPU : NVIDIA Tesla K80 1</a:t>
            </a:r>
            <a:r>
              <a:rPr lang="ko-KR" altLang="en-US" sz="1200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0" y="260648"/>
            <a:ext cx="914400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141994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플랫폼에 접속해서 </a:t>
            </a:r>
            <a:r>
              <a:rPr lang="en-US" altLang="ko-KR" sz="1200" dirty="0"/>
              <a:t>VM </a:t>
            </a:r>
            <a:r>
              <a:rPr lang="ko-KR" altLang="en-US" sz="1200" dirty="0" err="1"/>
              <a:t>인스턴스</a:t>
            </a:r>
            <a:r>
              <a:rPr lang="en-US" altLang="ko-KR" sz="1200" dirty="0"/>
              <a:t>(</a:t>
            </a:r>
            <a:r>
              <a:rPr lang="ko-KR" altLang="en-US" sz="1200" dirty="0"/>
              <a:t>본인의 계정</a:t>
            </a:r>
            <a:r>
              <a:rPr lang="en-US" altLang="ko-KR" sz="1200" dirty="0"/>
              <a:t>)</a:t>
            </a:r>
            <a:r>
              <a:rPr lang="ko-KR" altLang="en-US" sz="1200" dirty="0"/>
              <a:t>를 실행시킨 </a:t>
            </a:r>
            <a:r>
              <a:rPr lang="ko-KR" altLang="en-US" sz="1200" dirty="0" smtClean="0"/>
              <a:t>다음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학습에 필요한 자료들을 업로드 한다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smtClean="0"/>
              <a:t>사전에 설계한 대로 학습을 진행한다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2564904"/>
            <a:ext cx="5616624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 확인 하기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884335" y="1772816"/>
            <a:ext cx="5393915" cy="354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#2.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628800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1.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＇1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혼자 사는 </a:t>
            </a:r>
            <a:r>
              <a:rPr lang="ko-KR" altLang="en-US" sz="1400" dirty="0" smtClean="0"/>
              <a:t> 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여성</a:t>
            </a:r>
            <a:r>
              <a:rPr lang="en-US" altLang="ko-KR" sz="1400" dirty="0" smtClean="0"/>
              <a:t>)'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79630" y="3589842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2.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324731" y="4466136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140968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140967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56108" y="1412776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3.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340768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4.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23" y="2276872"/>
            <a:ext cx="4191553" cy="35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416" y="3412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인공지능과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 만남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5536" y="903915"/>
            <a:ext cx="554461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식물 </a:t>
            </a:r>
            <a:r>
              <a:rPr lang="ko-KR" altLang="en-US" sz="1200" dirty="0"/>
              <a:t>인식 인공지능 프로그램 </a:t>
            </a:r>
            <a:r>
              <a:rPr lang="ko-KR" altLang="en-US" sz="1200" dirty="0" smtClean="0"/>
              <a:t>개발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492314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01008"/>
            <a:ext cx="4172036" cy="234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10886" y="5949280"/>
            <a:ext cx="473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인식하는 확률에는 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27" y="1367308"/>
            <a:ext cx="52101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340768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가설설정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182358" y="1761290"/>
            <a:ext cx="63419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'</a:t>
            </a:r>
            <a:r>
              <a:rPr lang="ko-KR" altLang="en-US" sz="1200" dirty="0"/>
              <a:t>신체 </a:t>
            </a:r>
            <a:r>
              <a:rPr lang="ko-KR" altLang="en-US" sz="1200" dirty="0" smtClean="0"/>
              <a:t>전체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  </a:t>
            </a:r>
            <a:r>
              <a:rPr lang="en-US" altLang="ko-KR" sz="1200" dirty="0"/>
              <a:t>'</a:t>
            </a:r>
            <a:r>
              <a:rPr lang="ko-KR" altLang="en-US" sz="1200" dirty="0" smtClean="0"/>
              <a:t>상반신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대한 이미지를 모아서</a:t>
            </a:r>
            <a:r>
              <a:rPr lang="en-US" altLang="ko-KR" sz="1200" dirty="0" smtClean="0"/>
              <a:t>, 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님의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/>
              <a:t>'</a:t>
            </a:r>
            <a:r>
              <a:rPr lang="ko-KR" altLang="en-US" sz="1200" dirty="0"/>
              <a:t>님의 얼굴 </a:t>
            </a:r>
            <a:r>
              <a:rPr lang="ko-KR" altLang="en-US" sz="1200" dirty="0" smtClean="0"/>
              <a:t>부분만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결과 </a:t>
            </a:r>
            <a:r>
              <a:rPr lang="en-US" altLang="ko-KR" sz="1200" dirty="0"/>
              <a:t>: </a:t>
            </a:r>
            <a:r>
              <a:rPr lang="ko-KR" altLang="en-US" sz="1200" dirty="0"/>
              <a:t>공유 님은 얼굴과 신체에 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나머지 배우님들은 </a:t>
            </a:r>
            <a:r>
              <a:rPr lang="ko-KR" altLang="en-US" sz="1200" dirty="0"/>
              <a:t>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Box</a:t>
            </a:r>
            <a:r>
              <a:rPr lang="ko-KR" altLang="en-US" sz="1200" dirty="0"/>
              <a:t>가 생겨서 서로 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1" y="1916832"/>
            <a:ext cx="5057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63788" y="1556792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57" y="2780928"/>
            <a:ext cx="4938886" cy="14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68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9675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661325" y="1504529"/>
            <a:ext cx="49685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기본 작업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노트북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   - CPU 2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 8GB) </a:t>
            </a:r>
            <a:r>
              <a:rPr lang="en-US" altLang="ko-KR" sz="1200" dirty="0"/>
              <a:t>/ </a:t>
            </a:r>
            <a:r>
              <a:rPr lang="ko-KR" altLang="en-US" sz="1200" dirty="0"/>
              <a:t>내장 그래픽</a:t>
            </a:r>
            <a:r>
              <a:rPr lang="en-US" altLang="ko-KR" sz="1200" dirty="0"/>
              <a:t>, GPU (X)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우분투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16.04(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환경</a:t>
            </a:r>
            <a:r>
              <a:rPr lang="en-US" altLang="ko-KR" sz="1200" dirty="0" smtClean="0"/>
              <a:t>) </a:t>
            </a:r>
          </a:p>
          <a:p>
            <a:pPr fontAlgn="base">
              <a:lnSpc>
                <a:spcPct val="150000"/>
              </a:lnSpc>
            </a:pPr>
            <a:r>
              <a:rPr lang="ko-KR" altLang="ko-KR" sz="1200" dirty="0" smtClean="0"/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en-US" altLang="ko-KR" sz="1200" dirty="0"/>
              <a:t>CPU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/>
              <a:t>(RAM  </a:t>
            </a:r>
            <a:r>
              <a:rPr lang="en-US" altLang="ko-KR" sz="1200" dirty="0" smtClean="0"/>
              <a:t>15GB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en-US" altLang="ko-KR" sz="1200" dirty="0"/>
              <a:t>GPU </a:t>
            </a:r>
            <a:r>
              <a:rPr lang="en-US" altLang="ko-KR" sz="1200" dirty="0" smtClean="0"/>
              <a:t>: NVIDIA </a:t>
            </a:r>
            <a:r>
              <a:rPr lang="en-US" altLang="ko-KR" sz="1200" dirty="0"/>
              <a:t>Tesla K80 1</a:t>
            </a:r>
            <a:r>
              <a:rPr lang="ko-KR" altLang="en-US" sz="1200" dirty="0" smtClean="0"/>
              <a:t>개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우분투</a:t>
            </a:r>
            <a:r>
              <a:rPr lang="ko-KR" altLang="en-US" sz="1200" dirty="0"/>
              <a:t> </a:t>
            </a:r>
            <a:r>
              <a:rPr lang="en-US" altLang="ko-KR" sz="1200" dirty="0"/>
              <a:t>16.04(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환경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677253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 모델 결정 및 수정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4985030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ssd_mobilenet_v1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클래스의 수 등 구현 목적에 맞게 작동되도록 수정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0105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82552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21707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</a:t>
            </a:r>
            <a:r>
              <a:rPr lang="ko-KR" altLang="en-US" sz="1200" dirty="0" err="1" smtClean="0"/>
              <a:t>공유님</a:t>
            </a:r>
            <a:r>
              <a:rPr lang="ko-KR" altLang="en-US" sz="1200" dirty="0" smtClean="0"/>
              <a:t> 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장을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09546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 중에서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장은 학습 데이터</a:t>
            </a:r>
            <a:r>
              <a:rPr lang="en-US" altLang="ko-KR" sz="1200" dirty="0" smtClean="0"/>
              <a:t>, 200</a:t>
            </a:r>
            <a:r>
              <a:rPr lang="ko-KR" altLang="en-US" sz="1200" dirty="0" smtClean="0"/>
              <a:t>장은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데이터로 분할하여 </a:t>
            </a:r>
            <a:r>
              <a:rPr lang="en-US" altLang="ko-KR" sz="1200" dirty="0" smtClean="0"/>
              <a:t>raw data</a:t>
            </a:r>
            <a:r>
              <a:rPr lang="ko-KR" altLang="en-US" sz="1200" dirty="0" smtClean="0"/>
              <a:t> 준비 완료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636912"/>
            <a:ext cx="5635923" cy="2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66118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라벨링</a:t>
            </a:r>
            <a:r>
              <a:rPr lang="en-US" altLang="ko-KR" sz="1400" dirty="0" smtClean="0"/>
              <a:t>(Labeling)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4" y="3861048"/>
            <a:ext cx="4902725" cy="26642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13" y="1196752"/>
            <a:ext cx="5364088" cy="23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432048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9.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플랫폼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ssd_mobilenet_v1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1988840"/>
            <a:ext cx="619268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048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432048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9.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en-US" altLang="ko-KR" sz="1200" dirty="0" err="1" smtClean="0"/>
              <a:t>Colaboratory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yolov3 with </a:t>
            </a:r>
            <a:r>
              <a:rPr lang="en-US" altLang="ko-KR" sz="1200" dirty="0" err="1"/>
              <a:t>keras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batch=64,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1988840"/>
            <a:ext cx="619268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13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10. </a:t>
            </a:r>
            <a:r>
              <a:rPr lang="ko-KR" altLang="en-US" sz="1400" dirty="0" smtClean="0"/>
              <a:t>결과 확인 하기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789566" y="1772816"/>
            <a:ext cx="5616623" cy="3514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14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하드웨어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004048" y="170080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소프트웨어  </a:t>
            </a:r>
            <a:endParaRPr lang="ko-KR" altLang="en-US" sz="1400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711010045"/>
              </p:ext>
            </p:extLst>
          </p:nvPr>
        </p:nvGraphicFramePr>
        <p:xfrm>
          <a:off x="539552" y="2204864"/>
          <a:ext cx="312000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976286836"/>
              </p:ext>
            </p:extLst>
          </p:nvPr>
        </p:nvGraphicFramePr>
        <p:xfrm>
          <a:off x="4860032" y="2492896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MVP </a:t>
            </a:r>
            <a:r>
              <a:rPr lang="ko-KR" altLang="en-US" dirty="0" smtClean="0"/>
              <a:t>구현 영상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35696" y="1556792"/>
            <a:ext cx="5040560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0002" y="970855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마음가짐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1844824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세상은 </a:t>
            </a:r>
            <a:r>
              <a:rPr lang="ko-KR" altLang="en-US" sz="1200" dirty="0"/>
              <a:t>넓고 프로그램은 </a:t>
            </a:r>
            <a:r>
              <a:rPr lang="ko-KR" altLang="en-US" sz="1200" dirty="0" smtClean="0"/>
              <a:t>많다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검색은 필수다</a:t>
            </a:r>
            <a:r>
              <a:rPr lang="en-US" altLang="ko-KR" sz="1200" dirty="0" smtClean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98072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6" y="1877649"/>
            <a:ext cx="3629552" cy="18732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031540"/>
            <a:ext cx="3816424" cy="15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2415</Words>
  <Application>Microsoft Office PowerPoint</Application>
  <PresentationFormat>화면 슬라이드 쇼(4:3)</PresentationFormat>
  <Paragraphs>332</Paragraphs>
  <Slides>60</Slides>
  <Notes>2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183</cp:revision>
  <dcterms:created xsi:type="dcterms:W3CDTF">2019-09-19T00:38:59Z</dcterms:created>
  <dcterms:modified xsi:type="dcterms:W3CDTF">2019-10-23T00:25:40Z</dcterms:modified>
</cp:coreProperties>
</file>